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9" r:id="rId3"/>
    <p:sldId id="286" r:id="rId4"/>
    <p:sldId id="288" r:id="rId5"/>
    <p:sldId id="302" r:id="rId6"/>
    <p:sldId id="282" r:id="rId7"/>
    <p:sldId id="294" r:id="rId8"/>
    <p:sldId id="296" r:id="rId9"/>
    <p:sldId id="303" r:id="rId10"/>
    <p:sldId id="300" r:id="rId11"/>
    <p:sldId id="297" r:id="rId12"/>
    <p:sldId id="305" r:id="rId13"/>
    <p:sldId id="304" r:id="rId14"/>
    <p:sldId id="295" r:id="rId15"/>
    <p:sldId id="298" r:id="rId16"/>
    <p:sldId id="293" r:id="rId17"/>
    <p:sldId id="292" r:id="rId18"/>
    <p:sldId id="30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99FF66"/>
    <a:srgbClr val="003300"/>
    <a:srgbClr val="00004C"/>
    <a:srgbClr val="FF6600"/>
    <a:srgbClr val="FF00FF"/>
    <a:srgbClr val="009900"/>
    <a:srgbClr val="0000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9" autoAdjust="0"/>
    <p:restoredTop sz="94660"/>
  </p:normalViewPr>
  <p:slideViewPr>
    <p:cSldViewPr>
      <p:cViewPr>
        <p:scale>
          <a:sx n="76" d="100"/>
          <a:sy n="76" d="100"/>
        </p:scale>
        <p:origin x="-2910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33970-D2BE-4EEF-B3B6-CD2A5451846E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CDA6-EB34-477F-94EA-48DC23F0B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078" y="3068960"/>
            <a:ext cx="8280920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43" y="405226"/>
            <a:ext cx="4129257" cy="1902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1067246"/>
            <a:ext cx="8352928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38" algn="l"/>
                <a:tab pos="111125" algn="ctr"/>
              </a:tabLst>
            </a:pPr>
            <a:endParaRPr kumimoji="0" lang="ru-RU" sz="3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0638" algn="l"/>
                <a:tab pos="111125" algn="ctr"/>
              </a:tabLst>
            </a:pPr>
            <a:endParaRPr kumimoji="0" lang="ru-RU" sz="3600" b="1" i="0" u="sng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0638" algn="l"/>
                <a:tab pos="111125" algn="ctr"/>
              </a:tabLst>
            </a:pPr>
            <a:endParaRPr lang="ru-RU" sz="3600" b="1" u="sng" dirty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0638" algn="l"/>
                <a:tab pos="111125" algn="ctr"/>
              </a:tabLst>
            </a:pPr>
            <a:endParaRPr kumimoji="0" lang="ru-RU" sz="3600" b="1" i="0" u="sng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0638" algn="l"/>
                <a:tab pos="111125" algn="ctr"/>
              </a:tabLst>
            </a:pPr>
            <a:endParaRPr lang="ru-RU" sz="3600" b="1" u="sng" dirty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0638" algn="l"/>
                <a:tab pos="111125" algn="ctr"/>
              </a:tabLst>
            </a:pPr>
            <a:endParaRPr kumimoji="0" lang="ru-RU" sz="3600" b="1" i="0" u="sng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0638" algn="l"/>
                <a:tab pos="111125" algn="ctr"/>
              </a:tabLst>
            </a:pPr>
            <a:endParaRPr lang="ru-RU" sz="3600" b="1" u="sng" dirty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0638" algn="l"/>
                <a:tab pos="111125" algn="ctr"/>
              </a:tabLst>
            </a:pPr>
            <a:endParaRPr kumimoji="0" lang="ru-RU" sz="3600" b="1" i="0" u="sng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0638" algn="l"/>
                <a:tab pos="111125" algn="ctr"/>
              </a:tabLst>
            </a:pPr>
            <a:endParaRPr kumimoji="0" lang="ru-RU" sz="3600" b="1" i="0" u="sng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0638" algn="l"/>
                <a:tab pos="111125" algn="ctr"/>
              </a:tabLst>
            </a:pPr>
            <a:r>
              <a:rPr lang="ru-RU" sz="2000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</a:t>
            </a:r>
            <a:r>
              <a:rPr kumimoji="0" lang="ru-RU" sz="2000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.03.2020 </a:t>
            </a:r>
            <a:r>
              <a:rPr kumimoji="0" lang="ru-RU" sz="2000" i="1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</a:t>
            </a:r>
            <a:endParaRPr kumimoji="0" lang="ru-RU" sz="2000" i="1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8B466A2D-1A5E-4324-B680-372376C2F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2132856"/>
            <a:ext cx="8280920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«Нововведения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образовательной программе «От рождения до школы»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8"/>
            <a:ext cx="7125113" cy="93610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Перечень обязательных праздников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124744"/>
          <a:ext cx="8064896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Младшая группа</a:t>
                      </a:r>
                    </a:p>
                  </a:txBody>
                  <a:tcPr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Средняя группа</a:t>
                      </a:r>
                    </a:p>
                  </a:txBody>
                  <a:tcPr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Старшая группа</a:t>
                      </a:r>
                    </a:p>
                  </a:txBody>
                  <a:tcPr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Подготовительная группа</a:t>
                      </a:r>
                    </a:p>
                  </a:txBody>
                  <a:tcPr>
                    <a:solidFill>
                      <a:srgbClr val="00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Новый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Новый год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Новый год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Новый год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23 февраля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23 февраля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23 февраля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23 февраля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8 марта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8 марта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8 марта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8 марта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9 мая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9 мая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9 мая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9 мая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День космонавтики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День космонавтики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99632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7DCCE49-A580-424B-A0B7-6E80A621D1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3988" y="1484784"/>
            <a:ext cx="6172655" cy="4918296"/>
          </a:xfrm>
          <a:prstGeom prst="rect">
            <a:avLst/>
          </a:prstGeom>
        </p:spPr>
      </p:pic>
      <p:sp>
        <p:nvSpPr>
          <p:cNvPr id="8" name="Правая фигурная скобка 7"/>
          <p:cNvSpPr/>
          <p:nvPr/>
        </p:nvSpPr>
        <p:spPr>
          <a:xfrm flipH="1">
            <a:off x="1259632" y="2708920"/>
            <a:ext cx="288032" cy="892232"/>
          </a:xfrm>
          <a:prstGeom prst="rightBrace">
            <a:avLst>
              <a:gd name="adj1" fmla="val 8333"/>
              <a:gd name="adj2" fmla="val 50000"/>
            </a:avLst>
          </a:prstGeom>
          <a:noFill/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 flipH="1">
            <a:off x="1331640" y="4249224"/>
            <a:ext cx="288032" cy="720080"/>
          </a:xfrm>
          <a:prstGeom prst="rightBrace">
            <a:avLst>
              <a:gd name="adj1" fmla="val 8333"/>
              <a:gd name="adj2" fmla="val 50000"/>
            </a:avLst>
          </a:prstGeom>
          <a:noFill/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авая фигурная скобка 10"/>
          <p:cNvSpPr/>
          <p:nvPr/>
        </p:nvSpPr>
        <p:spPr>
          <a:xfrm flipH="1">
            <a:off x="1331640" y="4969304"/>
            <a:ext cx="288032" cy="792088"/>
          </a:xfrm>
          <a:prstGeom prst="rightBrace">
            <a:avLst>
              <a:gd name="adj1" fmla="val 8333"/>
              <a:gd name="adj2" fmla="val 50000"/>
            </a:avLst>
          </a:prstGeom>
          <a:noFill/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авая фигурная скобка 12"/>
          <p:cNvSpPr/>
          <p:nvPr/>
        </p:nvSpPr>
        <p:spPr>
          <a:xfrm flipH="1">
            <a:off x="1331640" y="5761392"/>
            <a:ext cx="288032" cy="720080"/>
          </a:xfrm>
          <a:prstGeom prst="rightBrace">
            <a:avLst>
              <a:gd name="adj1" fmla="val 8333"/>
              <a:gd name="adj2" fmla="val 50000"/>
            </a:avLst>
          </a:prstGeom>
          <a:noFill/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447647"/>
              </p:ext>
            </p:extLst>
          </p:nvPr>
        </p:nvGraphicFramePr>
        <p:xfrm>
          <a:off x="1475656" y="1425136"/>
          <a:ext cx="61926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Центры активности</a:t>
                      </a:r>
                    </a:p>
                  </a:txBody>
                  <a:tcPr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Комментарии</a:t>
                      </a:r>
                    </a:p>
                  </a:txBody>
                  <a:tcPr>
                    <a:solidFill>
                      <a:srgbClr val="00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7544" y="429688"/>
            <a:ext cx="8280920" cy="107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32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«Изменения в образовательной программе «От рождения до школы» </a:t>
            </a:r>
            <a:r>
              <a:rPr lang="ru-RU" sz="1600" dirty="0">
                <a:solidFill>
                  <a:srgbClr val="FF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48</a:t>
            </a:r>
          </a:p>
          <a:p>
            <a:pPr marL="360000" algn="ctr">
              <a:lnSpc>
                <a:spcPct val="70000"/>
              </a:lnSpc>
              <a:spcBef>
                <a:spcPts val="600"/>
              </a:spcBef>
            </a:pP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Примерный перечень центров активности</a:t>
            </a:r>
            <a:endParaRPr lang="ru-RU" sz="2000" dirty="0">
              <a:solidFill>
                <a:srgbClr val="FF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7014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71C92BBF-797E-4DA2-B9AF-5F64283586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0637" y="1772816"/>
            <a:ext cx="7169412" cy="4680521"/>
          </a:xfrm>
          <a:prstGeom prst="rect">
            <a:avLst/>
          </a:prstGeom>
          <a:scene3d>
            <a:camera prst="orthographicFront">
              <a:rot lat="600000" lon="0" rev="0"/>
            </a:camera>
            <a:lightRig rig="threePt" dir="t"/>
          </a:scene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43607" y="1397000"/>
          <a:ext cx="712879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2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78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604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Центры активности</a:t>
                      </a:r>
                    </a:p>
                  </a:txBody>
                  <a:tcPr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Комментарии</a:t>
                      </a:r>
                    </a:p>
                  </a:txBody>
                  <a:tcPr>
                    <a:solidFill>
                      <a:srgbClr val="00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7544" y="429688"/>
            <a:ext cx="8280920" cy="107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32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«Изменения в образовательной программе «От рождения до школы» </a:t>
            </a:r>
            <a:r>
              <a:rPr lang="ru-RU" sz="1600" dirty="0">
                <a:solidFill>
                  <a:srgbClr val="FF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48</a:t>
            </a:r>
          </a:p>
          <a:p>
            <a:pPr marL="360000" algn="ctr">
              <a:lnSpc>
                <a:spcPct val="70000"/>
              </a:lnSpc>
              <a:spcBef>
                <a:spcPts val="600"/>
              </a:spcBef>
            </a:pP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Примерный перечень центров активности</a:t>
            </a:r>
          </a:p>
        </p:txBody>
      </p:sp>
    </p:spTree>
    <p:extLst>
      <p:ext uri="{BB962C8B-B14F-4D97-AF65-F5344CB8AC3E}">
        <p14:creationId xmlns:p14="http://schemas.microsoft.com/office/powerpoint/2010/main" val="19367014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0" descr="50565_2a82f35c09feae8fe6145e452ed50942.pn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1340768"/>
            <a:ext cx="8014490" cy="4536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7544" y="570880"/>
            <a:ext cx="8280920" cy="79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3200" i="1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«Союз педагогов и родителей – залог счастливого детства» </a:t>
            </a:r>
            <a:endParaRPr lang="ru-RU" sz="1600" i="1" dirty="0">
              <a:solidFill>
                <a:srgbClr val="FF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ukazka.ru/img/g/uk2031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48680"/>
            <a:ext cx="1918293" cy="2664296"/>
          </a:xfrm>
          <a:prstGeom prst="rect">
            <a:avLst/>
          </a:prstGeom>
          <a:noFill/>
        </p:spPr>
      </p:pic>
      <p:pic>
        <p:nvPicPr>
          <p:cNvPr id="2052" name="Picture 4" descr="ÐÑÐ¾Ð³ÑÐ°Ð¼Ð¼Ð°, Ð¾ÑÐ½Ð¾Ð²Ð°Ð½Ð½Ð°Ñ Ð½Ð° ECERS. ÐÐµÑÐ¾Ð´Ð¸ÑÐµÑÐºÐ¸Ðµ ÑÐµÐºÐ¾Ð¼ÐµÐ½Ð´Ð°ÑÐ¸Ð¸ (3-5 Ð»ÐµÑ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910749" cy="2808312"/>
          </a:xfrm>
          <a:prstGeom prst="rect">
            <a:avLst/>
          </a:prstGeom>
          <a:noFill/>
        </p:spPr>
      </p:pic>
      <p:pic>
        <p:nvPicPr>
          <p:cNvPr id="2054" name="Picture 6" descr="Ð¤ÐÐÐ¡ ÐÐ³ÑÐ°ÑÑ, ÑÐ´Ð¸Ð²Ð»ÑÑÑÑÑ, ÑÐ·Ð½Ð°Ð²Ð°ÑÑ. Ð¢ÐµÐ¾ÑÐ¸Ñ ÑÐ°Ð·Ð²Ð¸ÑÐ¸Ñ, Ð²Ð¾ÑÐ¿Ð¸ÑÐ°Ð½Ð¸Ñ Ð¸ Ð¾Ð±ÑÑÐµÐ½Ð¸Ñ Ð´ÐµÑÐµÐ¹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645024"/>
            <a:ext cx="1838741" cy="2702479"/>
          </a:xfrm>
          <a:prstGeom prst="rect">
            <a:avLst/>
          </a:prstGeom>
          <a:noFill/>
        </p:spPr>
      </p:pic>
      <p:pic>
        <p:nvPicPr>
          <p:cNvPr id="2056" name="Picture 8" descr="Ð¤ÐÐÐ¡ ÐÐ·Ð¾Ð±ÑÐ°Ð·Ð¸ÑÐµÐ»ÑÐ½Ð°Ñ Ð´ÐµÑÑÐµÐ»ÑÐ½Ð¾ÑÑÑ Ð² Ð´ÐµÑÑÐºÐ¾Ð¼ ÑÐ°Ð´Ñ Ñ Ð´ÐµÑÑÐ¼Ð¸ 3-4 Ð»ÐµÑ (ÐºÐ¾Ð½ÑÐ¿ÐµÐºÑÑ Ð·Ð°Ð½ÑÑÐ¸Ð¹)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76672"/>
            <a:ext cx="1944500" cy="2736304"/>
          </a:xfrm>
          <a:prstGeom prst="rect">
            <a:avLst/>
          </a:prstGeom>
          <a:noFill/>
        </p:spPr>
      </p:pic>
      <p:pic>
        <p:nvPicPr>
          <p:cNvPr id="2058" name="Picture 10" descr="https://shkola7gnomov.ru/upload/resize_cache/iblock/033/1500_800_1/03339b4b8f88afc2bda1750a124e6bb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1836547" cy="2867472"/>
          </a:xfrm>
          <a:prstGeom prst="rect">
            <a:avLst/>
          </a:prstGeom>
          <a:noFill/>
        </p:spPr>
      </p:pic>
      <p:pic>
        <p:nvPicPr>
          <p:cNvPr id="2060" name="Picture 12" descr="https://shkola7gnomov.ru/upload/resize_cache/iblock/665/1500_800_1/6655029966959eab4149aca3079424c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5968" y="490739"/>
            <a:ext cx="1899359" cy="2694439"/>
          </a:xfrm>
          <a:prstGeom prst="rect">
            <a:avLst/>
          </a:prstGeom>
          <a:noFill/>
        </p:spPr>
      </p:pic>
      <p:pic>
        <p:nvPicPr>
          <p:cNvPr id="5122" name="Picture 2" descr="Ð¨ÐºÐ°Ð»Ð° MOVERS.ÐÐ¾Ð²ÑÑÐµÐ½Ð¸Ðµ ÑÑÐ¾Ð²Ð½Ñ ÑÐ¸Ð·Ð¸ÑÐµÑÐºÐ¾Ð³Ð¾ ÑÐ°Ð·Ð²Ð¸ÑÐ¸Ñ Ð´ÐµÑÐµÐ¹ Ð² Ð²Ð¾Ð·ÑÐ°ÑÑÐµ Ð¾Ñ 2 Ð´Ð¾ 6 Ð»ÐµÑ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717032"/>
            <a:ext cx="2751667" cy="1872208"/>
          </a:xfrm>
          <a:prstGeom prst="rect">
            <a:avLst/>
          </a:prstGeom>
          <a:noFill/>
        </p:spPr>
      </p:pic>
      <p:pic>
        <p:nvPicPr>
          <p:cNvPr id="5124" name="Picture 4" descr="Ð¤ÐÐÐ¡ ÐÐ·Ð´Ð¾ÑÐ¾Ð²Ð¸ÑÐµÐ»ÑÐ½Ð°Ñ Ð³Ð¸Ð¼Ð½Ð°ÑÑÐ¸ÐºÐ°. ÐÐ¾Ð¼Ð¿Ð»ÐµÐºÑÑ ÑÐ¿ÑÐ°Ð¶Ð½ÐµÐ½Ð¸Ð¹ Ð´Ð»Ñ Ð´ÐµÑÐµÐ¹ 4-5 Ð»ÐµÑ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644571"/>
            <a:ext cx="1779414" cy="26747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162933B5-ACD3-4DC9-A436-42A231B18383}"/>
              </a:ext>
            </a:extLst>
          </p:cNvPr>
          <p:cNvSpPr/>
          <p:nvPr/>
        </p:nvSpPr>
        <p:spPr>
          <a:xfrm>
            <a:off x="1331640" y="332656"/>
            <a:ext cx="64790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Основные научные концепции программы «От рождения до школы» </a:t>
            </a:r>
            <a:r>
              <a:rPr lang="ru-RU" sz="24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с. 18 - 23.</a:t>
            </a:r>
          </a:p>
          <a:p>
            <a:pPr algn="ctr"/>
            <a:r>
              <a:rPr lang="ru-RU" sz="24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Семь золотых принципов </a:t>
            </a:r>
          </a:p>
          <a:p>
            <a:pPr algn="ctr"/>
            <a:r>
              <a:rPr lang="ru-RU" sz="24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дошкольной педагогики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162933B5-ACD3-4DC9-A436-42A231B18383}"/>
              </a:ext>
            </a:extLst>
          </p:cNvPr>
          <p:cNvSpPr/>
          <p:nvPr/>
        </p:nvSpPr>
        <p:spPr>
          <a:xfrm>
            <a:off x="1259632" y="1772816"/>
            <a:ext cx="647905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Зона ближайшего развития (ЗБР)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Лев Семёнович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Выготский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400" dirty="0" err="1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куьтуросообразности</a:t>
            </a:r>
            <a:endParaRPr lang="ru-RU" sz="2400" dirty="0">
              <a:solidFill>
                <a:srgbClr val="00004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Константин Дмитриевич Ушинский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400" dirty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 поход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Алексей Николаевич Леонтьев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Периодизация развития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Даниил Борисович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Эльконин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Амплификация детского развития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Александр Владимирович Запорожец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Развивающее обучение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Василий Васильевич Давыдов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Пространство детской реализации (ПДР)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Николай Евгеньевич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Веракса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5536" y="443455"/>
            <a:ext cx="8280920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«Изменения в образовательной программе </a:t>
            </a:r>
          </a:p>
          <a:p>
            <a:pPr algn="ctr">
              <a:lnSpc>
                <a:spcPct val="80000"/>
              </a:lnSpc>
            </a:pPr>
            <a:r>
              <a:rPr lang="ru-RU" sz="24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«От рождения до школы» </a:t>
            </a:r>
          </a:p>
          <a:p>
            <a:pPr algn="ctr">
              <a:lnSpc>
                <a:spcPct val="80000"/>
              </a:lnSpc>
            </a:pPr>
            <a:endParaRPr lang="ru-RU" sz="1600" dirty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4F8CEDB6-874B-48B5-89F7-62C038E57A81}"/>
              </a:ext>
            </a:extLst>
          </p:cNvPr>
          <p:cNvSpPr/>
          <p:nvPr/>
        </p:nvSpPr>
        <p:spPr>
          <a:xfrm>
            <a:off x="2602984" y="1124744"/>
            <a:ext cx="3960440" cy="115214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Ожидаемые </a:t>
            </a:r>
          </a:p>
          <a:p>
            <a:pPr algn="ctr"/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образовательные результаты (целевые ориентиры) </a:t>
            </a:r>
            <a:r>
              <a:rPr lang="ru-RU" sz="20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с. 32-33.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534FF1FD-04AF-4DFE-824A-B12AF1E36624}"/>
              </a:ext>
            </a:extLst>
          </p:cNvPr>
          <p:cNvSpPr/>
          <p:nvPr/>
        </p:nvSpPr>
        <p:spPr>
          <a:xfrm>
            <a:off x="467544" y="2518056"/>
            <a:ext cx="2016224" cy="88024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Мотивационные</a:t>
            </a:r>
          </a:p>
          <a:p>
            <a:pPr algn="ctr"/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образовательные результаты</a:t>
            </a:r>
            <a:endParaRPr lang="ru-RU" sz="16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00C6F909-BF05-42A9-9F8E-3B035E26E5F0}"/>
              </a:ext>
            </a:extLst>
          </p:cNvPr>
          <p:cNvSpPr/>
          <p:nvPr/>
        </p:nvSpPr>
        <p:spPr>
          <a:xfrm>
            <a:off x="2627784" y="2542675"/>
            <a:ext cx="1784464" cy="88024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Предметные</a:t>
            </a:r>
          </a:p>
          <a:p>
            <a:pPr algn="ctr"/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образовательные результаты</a:t>
            </a:r>
            <a:endParaRPr lang="ru-RU" sz="16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272EC535-6DBD-4ECA-8898-E1933D803052}"/>
              </a:ext>
            </a:extLst>
          </p:cNvPr>
          <p:cNvSpPr/>
          <p:nvPr/>
        </p:nvSpPr>
        <p:spPr>
          <a:xfrm>
            <a:off x="4556264" y="2542675"/>
            <a:ext cx="4120191" cy="88024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Универсальные</a:t>
            </a:r>
          </a:p>
          <a:p>
            <a:pPr algn="ctr"/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образовательные результаты</a:t>
            </a:r>
            <a:endParaRPr lang="ru-RU" sz="16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xmlns="" id="{5BFF58E4-DEC5-4534-99E3-C342D94FA995}"/>
              </a:ext>
            </a:extLst>
          </p:cNvPr>
          <p:cNvSpPr/>
          <p:nvPr/>
        </p:nvSpPr>
        <p:spPr>
          <a:xfrm>
            <a:off x="467544" y="3493299"/>
            <a:ext cx="2016224" cy="88024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Ценностные представления и мотивационные ресурсы</a:t>
            </a:r>
            <a:endParaRPr lang="ru-RU" sz="14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xmlns="" id="{07EE0504-126B-41A2-AB12-FEEEE0FE671A}"/>
              </a:ext>
            </a:extLst>
          </p:cNvPr>
          <p:cNvSpPr/>
          <p:nvPr/>
        </p:nvSpPr>
        <p:spPr>
          <a:xfrm>
            <a:off x="2627784" y="3501282"/>
            <a:ext cx="1784464" cy="88024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Знания, умения и навыки</a:t>
            </a:r>
            <a:endParaRPr lang="ru-RU" sz="14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18CA6334-63DF-4D26-8D01-931DFA0A78A6}"/>
              </a:ext>
            </a:extLst>
          </p:cNvPr>
          <p:cNvSpPr/>
          <p:nvPr/>
        </p:nvSpPr>
        <p:spPr>
          <a:xfrm>
            <a:off x="4572001" y="3509265"/>
            <a:ext cx="1296144" cy="88024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Когнитивные способности</a:t>
            </a:r>
            <a:endParaRPr lang="ru-RU" sz="14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EDD2F83C-3BF9-4CDD-9843-373DA4FBF957}"/>
              </a:ext>
            </a:extLst>
          </p:cNvPr>
          <p:cNvSpPr/>
          <p:nvPr/>
        </p:nvSpPr>
        <p:spPr>
          <a:xfrm>
            <a:off x="5940152" y="3507753"/>
            <a:ext cx="1359076" cy="880241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53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Коммуникативные способности</a:t>
            </a:r>
            <a:endParaRPr lang="ru-RU" sz="14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xmlns="" id="{5D2E8C0C-875C-453A-8083-D1F967875D60}"/>
              </a:ext>
            </a:extLst>
          </p:cNvPr>
          <p:cNvSpPr/>
          <p:nvPr/>
        </p:nvSpPr>
        <p:spPr>
          <a:xfrm>
            <a:off x="7396049" y="3491787"/>
            <a:ext cx="1359076" cy="880241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Регуляторные способности</a:t>
            </a:r>
            <a:endParaRPr lang="ru-RU" sz="14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9BD1207-2284-42FE-853F-A1B120E6464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534" y="505988"/>
            <a:ext cx="1344291" cy="190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100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94B9078-8A0B-4B5C-8DCD-4C3CE84C5F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5976" y="1250925"/>
            <a:ext cx="3866464" cy="5249877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5536" y="388928"/>
            <a:ext cx="8280920" cy="110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«Изменения в образовательной программе </a:t>
            </a:r>
          </a:p>
          <a:p>
            <a:pPr algn="ctr">
              <a:lnSpc>
                <a:spcPct val="80000"/>
              </a:lnSpc>
            </a:pPr>
            <a:r>
              <a:rPr lang="ru-RU" sz="24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«От рождения до школы» </a:t>
            </a:r>
          </a:p>
          <a:p>
            <a:pPr algn="ctr">
              <a:lnSpc>
                <a:spcPct val="90000"/>
              </a:lnSpc>
            </a:pPr>
            <a:r>
              <a:rPr lang="ru-RU" sz="16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Ожидаемые образовательные результаты (целевые ориентиры) </a:t>
            </a:r>
            <a:r>
              <a:rPr lang="ru-RU" sz="16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с. 32 - 33.</a:t>
            </a:r>
          </a:p>
          <a:p>
            <a:pPr algn="ctr">
              <a:lnSpc>
                <a:spcPct val="80000"/>
              </a:lnSpc>
            </a:pPr>
            <a:endParaRPr lang="ru-RU" sz="1600" dirty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2A47F8F-0488-4C62-9064-124892A959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250925"/>
            <a:ext cx="4104456" cy="522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2746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196752"/>
            <a:ext cx="83529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внимание</a:t>
            </a:r>
          </a:p>
        </p:txBody>
      </p:sp>
      <p:pic>
        <p:nvPicPr>
          <p:cNvPr id="6" name="Рисунок 5" descr="https://ds04.infourok.ru/uploads/ex/114b/00086232-6f896c14/4/img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10" y="2708920"/>
            <a:ext cx="8168436" cy="37062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7544" y="332656"/>
            <a:ext cx="8280920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«Изменения в образовательной программе «От рождения до школы»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001218"/>
            <a:ext cx="7920880" cy="646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u="sng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Основные инновации пятого издания Программы:</a:t>
            </a:r>
          </a:p>
          <a:p>
            <a:pPr lvl="0" algn="just">
              <a:lnSpc>
                <a:spcPct val="90000"/>
              </a:lnSpc>
            </a:pPr>
            <a:r>
              <a:rPr lang="ru-RU" sz="22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Внесены изменения в распорядок дня</a:t>
            </a:r>
            <a:endParaRPr lang="ru-RU" sz="2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90000"/>
              </a:lnSpc>
            </a:pPr>
            <a:r>
              <a:rPr lang="ru-RU" sz="22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Введены новые элементы режима дня: </a:t>
            </a:r>
            <a:r>
              <a:rPr lang="ru-RU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утренний и вечерний круг.</a:t>
            </a:r>
          </a:p>
          <a:p>
            <a:pPr lvl="0" algn="just">
              <a:lnSpc>
                <a:spcPct val="90000"/>
              </a:lnSpc>
            </a:pPr>
            <a:r>
              <a:rPr lang="ru-RU" sz="22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Принята концепция образовательного результата</a:t>
            </a:r>
            <a:endParaRPr lang="ru-RU" sz="2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2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Вводятся новые образовательные технологии:</a:t>
            </a:r>
            <a:r>
              <a:rPr lang="ru-RU" sz="22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пространство детской реализации, образовательное событие, утренний и вечерний круг, развивающий диалог, технология позитивной социализации, «</a:t>
            </a:r>
            <a:r>
              <a:rPr lang="ru-RU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ровестничество</a:t>
            </a:r>
            <a:r>
              <a:rPr lang="ru-RU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» — технология создания детского сообщества и др.</a:t>
            </a:r>
          </a:p>
          <a:p>
            <a:pPr lvl="0" algn="just"/>
            <a:r>
              <a:rPr lang="ru-RU" sz="22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Осуществляется переход на новый формат детско-взрослого взаимодействия</a:t>
            </a:r>
            <a:endParaRPr lang="ru-RU" sz="2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2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Предлагается новый формат праздников</a:t>
            </a:r>
            <a:endParaRPr lang="ru-RU" sz="2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Подробно прописаны принципы организации развивающей предметно-пространственной среды</a:t>
            </a:r>
          </a:p>
          <a:p>
            <a:pPr lvl="0" algn="just"/>
            <a:r>
              <a:rPr lang="ru-RU" sz="22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Значительная часть освоения предметного содержания проходит</a:t>
            </a:r>
            <a:r>
              <a:rPr lang="ru-RU" sz="22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новых формах</a:t>
            </a:r>
          </a:p>
          <a:p>
            <a:pPr lvl="0" algn="just"/>
            <a:r>
              <a:rPr lang="ru-RU" sz="22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Предлагается новый формат взаимодействия с родителями</a:t>
            </a:r>
            <a:endParaRPr lang="ru-RU" sz="2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2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Создание ПДР </a:t>
            </a:r>
            <a:r>
              <a:rPr lang="ru-RU" sz="22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(пространство детской реализации)</a:t>
            </a:r>
          </a:p>
          <a:p>
            <a:pPr algn="just"/>
            <a:endParaRPr lang="ru-RU" sz="2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2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2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7544" y="332656"/>
            <a:ext cx="8280920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«Изменения в образовательной программе «От рождения до школы» </a:t>
            </a:r>
            <a:r>
              <a:rPr lang="ru-RU" sz="1600" dirty="0">
                <a:solidFill>
                  <a:srgbClr val="FF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37-38</a:t>
            </a:r>
          </a:p>
        </p:txBody>
      </p:sp>
      <p:pic>
        <p:nvPicPr>
          <p:cNvPr id="40964" name="Picture 4" descr="image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5636" y="1170693"/>
            <a:ext cx="4030780" cy="5218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21DAD10-1E39-437A-8F99-D17BC44E4A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1185558"/>
            <a:ext cx="3888432" cy="521600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7544" y="448731"/>
            <a:ext cx="8280920" cy="1036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32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«Изменения в образовательной программе «От рождения до школы» </a:t>
            </a:r>
            <a:r>
              <a:rPr lang="ru-RU" sz="1600" dirty="0">
                <a:solidFill>
                  <a:srgbClr val="FF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42</a:t>
            </a:r>
          </a:p>
          <a:p>
            <a:pPr marL="360000" algn="ctr">
              <a:lnSpc>
                <a:spcPct val="70000"/>
              </a:lnSpc>
              <a:spcBef>
                <a:spcPts val="600"/>
              </a:spcBef>
            </a:pPr>
            <a:r>
              <a:rPr lang="ru-RU" sz="16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Примерный режим двигательной активности</a:t>
            </a:r>
            <a:endParaRPr lang="ru-RU" sz="1600" dirty="0">
              <a:solidFill>
                <a:srgbClr val="FF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DFA65E0-862E-413C-9E1E-CF862AAA70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3" y="1594163"/>
            <a:ext cx="4115399" cy="365618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4C6183E-FE52-4E0C-A6B8-6829957A8F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1719" y="1594162"/>
            <a:ext cx="4115396" cy="6263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39C4FE43-7EA4-41DE-990F-67CA011983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8128" y="2124928"/>
            <a:ext cx="4107309" cy="2528208"/>
          </a:xfrm>
          <a:prstGeom prst="rect">
            <a:avLst/>
          </a:prstGeom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45113" y="4653136"/>
            <a:ext cx="3759335" cy="1746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AC9A26F8-FF7B-476E-8F32-1EC89EDCF736}"/>
              </a:ext>
            </a:extLst>
          </p:cNvPr>
          <p:cNvSpPr txBox="1">
            <a:spLocks/>
          </p:cNvSpPr>
          <p:nvPr/>
        </p:nvSpPr>
        <p:spPr>
          <a:xfrm>
            <a:off x="1009442" y="404664"/>
            <a:ext cx="7125113" cy="93610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Утренний и вечерний круг</a:t>
            </a:r>
          </a:p>
        </p:txBody>
      </p:sp>
      <p:pic>
        <p:nvPicPr>
          <p:cNvPr id="1027" name="Picture 3" descr="C:\Documents and Settings\User\Рабочий стол\IMG_20200320_164750_resized_20200320_0449145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4464496" cy="3348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User\Рабочий стол\IMG_20200320_165856_resized_20200320_0459426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122966"/>
            <a:ext cx="4392488" cy="329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66777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16293"/>
            <a:ext cx="7811027" cy="924475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Новый формат совместной взросло-детской деятельности: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9408" y="1279301"/>
            <a:ext cx="7283152" cy="4525963"/>
          </a:xfrm>
        </p:spPr>
        <p:txBody>
          <a:bodyPr>
            <a:normAutofit/>
          </a:bodyPr>
          <a:lstStyle/>
          <a:p>
            <a:pPr marL="0" indent="-457200">
              <a:lnSpc>
                <a:spcPct val="125000"/>
              </a:lnSpc>
            </a:pPr>
            <a:r>
              <a:rPr lang="ru-RU" sz="2400" dirty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Пространство детской реализации</a:t>
            </a:r>
          </a:p>
          <a:p>
            <a:pPr marL="0" indent="-457200">
              <a:lnSpc>
                <a:spcPct val="125000"/>
              </a:lnSpc>
            </a:pPr>
            <a:r>
              <a:rPr lang="ru-RU" sz="2400" dirty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Образовательное событие</a:t>
            </a:r>
          </a:p>
          <a:p>
            <a:pPr marL="0" indent="-457200">
              <a:lnSpc>
                <a:spcPct val="125000"/>
              </a:lnSpc>
            </a:pPr>
            <a:r>
              <a:rPr lang="ru-RU" sz="2400" dirty="0">
                <a:solidFill>
                  <a:srgbClr val="00004C"/>
                </a:solidFill>
                <a:latin typeface="Times New Roman" pitchFamily="18" charset="0"/>
                <a:cs typeface="Times New Roman" pitchFamily="18" charset="0"/>
              </a:rPr>
              <a:t>Утренний и вечерний круг</a:t>
            </a:r>
          </a:p>
        </p:txBody>
      </p:sp>
      <p:pic>
        <p:nvPicPr>
          <p:cNvPr id="13315" name="Picture 3" descr="C:\Users\User\Desktop\IMG_85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484" y="3270916"/>
            <a:ext cx="4752528" cy="30963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4" name="Picture 2" descr="C:\Users\User\Desktop\IMG_85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702476"/>
            <a:ext cx="3984194" cy="25928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7" y="4387596"/>
            <a:ext cx="3184568" cy="19572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5340" y="2132856"/>
            <a:ext cx="3600400" cy="3600000"/>
          </a:xfrm>
          <a:prstGeom prst="ellipse">
            <a:avLst/>
          </a:prstGeom>
          <a:solidFill>
            <a:srgbClr val="00FF99">
              <a:alpha val="57000"/>
            </a:srgbClr>
          </a:solidFill>
          <a:ln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5148064" y="2132856"/>
            <a:ext cx="3600400" cy="3600000"/>
          </a:xfrm>
          <a:prstGeom prst="ellipse">
            <a:avLst/>
          </a:prstGeom>
          <a:solidFill>
            <a:srgbClr val="7030A0">
              <a:alpha val="61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solidFill>
                  <a:schemeClr val="bg1"/>
                </a:solidFill>
              </a:rPr>
              <a:t>3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    КУЛЬТУРА БУДУЩЕЕ</a:t>
            </a:r>
          </a:p>
          <a:p>
            <a:pPr algn="ctr"/>
            <a:endParaRPr lang="ru-RU" sz="2000" dirty="0">
              <a:solidFill>
                <a:schemeClr val="bg1"/>
              </a:solidFill>
            </a:endParaRP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27784" y="2148592"/>
            <a:ext cx="3600000" cy="3600000"/>
          </a:xfrm>
          <a:prstGeom prst="ellipse">
            <a:avLst/>
          </a:prstGeom>
          <a:solidFill>
            <a:srgbClr val="FF6600">
              <a:alpha val="47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solidFill>
                  <a:schemeClr val="bg1"/>
                </a:solidFill>
              </a:rPr>
              <a:t>2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УРОВЕНЬ АКТУАЛЬНОГО РАЗВИТИЯ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87824" y="350100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ЗБР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64088" y="350100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ПДР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96" y="2754794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>
                <a:solidFill>
                  <a:schemeClr val="bg1"/>
                </a:solidFill>
              </a:rPr>
              <a:t>1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КУЛЬТУРА ПРОШЛОЕ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162933B5-ACD3-4DC9-A436-42A231B18383}"/>
              </a:ext>
            </a:extLst>
          </p:cNvPr>
          <p:cNvSpPr/>
          <p:nvPr/>
        </p:nvSpPr>
        <p:spPr>
          <a:xfrm>
            <a:off x="1621341" y="476672"/>
            <a:ext cx="5904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Структура образовательного процесса в дошкольном возрасте  </a:t>
            </a:r>
            <a:r>
              <a:rPr lang="ru-RU" sz="24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с. 14.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67544" y="1052736"/>
          <a:ext cx="7776865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53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90487"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Занятия по программе</a:t>
                      </a:r>
                    </a:p>
                  </a:txBody>
                  <a:tcPr>
                    <a:solidFill>
                      <a:srgbClr val="00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0487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Базовый вид деятельности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Периодичность в неделю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82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Младшая группа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Средняя группа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Старшая группа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Подготовительная группа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382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Физкультура</a:t>
                      </a:r>
                      <a:r>
                        <a:rPr lang="ru-RU" sz="1400" baseline="0" dirty="0"/>
                        <a:t> в помещении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 раза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 раза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 раза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 раза в неделю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382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Физкультура на улице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04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Музыка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 раза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 раза в неделю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 раза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 раза в неделю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04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Рисование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 раз в неделю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1 раз в неделю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9716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Лепка,</a:t>
                      </a:r>
                      <a:r>
                        <a:rPr lang="ru-RU" sz="1400" baseline="0" dirty="0"/>
                        <a:t> аппликация, ручной труд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9382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Математическое развитие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sng" dirty="0">
                          <a:solidFill>
                            <a:srgbClr val="FF0000"/>
                          </a:solidFill>
                        </a:rPr>
                        <a:t>2 раза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sng" dirty="0">
                          <a:solidFill>
                            <a:srgbClr val="FF0000"/>
                          </a:solidFill>
                        </a:rPr>
                        <a:t>2 раза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 раза в неделю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9382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Основы науки и естествознания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04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Развитие речи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 раза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 раза в неделю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9382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Итого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10 занятий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11 занятий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12 занятий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12 занятий в неделю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7544" y="332656"/>
            <a:ext cx="8280920" cy="79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3200" dirty="0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«Изменения в образовательной программе «От рождения до школы» </a:t>
            </a:r>
            <a:r>
              <a:rPr lang="ru-RU" sz="1600" dirty="0">
                <a:solidFill>
                  <a:srgbClr val="FF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79</a:t>
            </a:r>
          </a:p>
        </p:txBody>
      </p:sp>
    </p:spTree>
    <p:extLst>
      <p:ext uri="{BB962C8B-B14F-4D97-AF65-F5344CB8AC3E}">
        <p14:creationId xmlns:p14="http://schemas.microsoft.com/office/powerpoint/2010/main" val="10751168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 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267745" y="729328"/>
            <a:ext cx="4654809" cy="565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404664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Примерное планирование детских активностей</a:t>
            </a:r>
            <a:endParaRPr lang="ru-RU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1830</TotalTime>
  <Words>637</Words>
  <Application>Microsoft Office PowerPoint</Application>
  <PresentationFormat>Экран (4:3)</PresentationFormat>
  <Paragraphs>169</Paragraphs>
  <Slides>18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Новый формат совместной взросло-детской деятельности:</vt:lpstr>
      <vt:lpstr>Презентация PowerPoint</vt:lpstr>
      <vt:lpstr>Презентация PowerPoint</vt:lpstr>
      <vt:lpstr>Презентация PowerPoint</vt:lpstr>
      <vt:lpstr>Перечень обязательных праздников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Гриневич</cp:lastModifiedBy>
  <cp:revision>133</cp:revision>
  <dcterms:created xsi:type="dcterms:W3CDTF">2019-08-28T11:44:02Z</dcterms:created>
  <dcterms:modified xsi:type="dcterms:W3CDTF">2021-04-09T10:55:29Z</dcterms:modified>
</cp:coreProperties>
</file>